
<file path=[Content_Types].xml><?xml version="1.0" encoding="utf-8"?>
<Types xmlns="http://schemas.openxmlformats.org/package/2006/content-types">
  <Default Extension="fntdata" ContentType="application/x-fontdata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5143500" type="screen16x9"/>
  <p:notesSz cx="6858000" cy="9144000"/>
  <p:embeddedFontLst>
    <p:embeddedFont>
      <p:font typeface="Merriweather" panose="00000500000000000000" pitchFamily="2" charset="0"/>
      <p:regular r:id="rId13"/>
      <p:bold r:id="rId14"/>
      <p:italic r:id="rId15"/>
      <p:boldItalic r:id="rId16"/>
    </p:embeddedFont>
    <p:embeddedFont>
      <p:font typeface="Roboto" panose="02000000000000000000" pitchFamily="2" charset="0"/>
      <p:regular r:id="rId17"/>
      <p:bold r:id="rId18"/>
      <p:italic r:id="rId19"/>
      <p:boldItalic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340C62-70FA-4C12-B1FA-92624734D6FC}" v="13" dt="2021-10-18T00:13:25.6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5" d="100"/>
          <a:sy n="135" d="100"/>
        </p:scale>
        <p:origin x="138" y="16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f5172556dd_1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f5172556dd_1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f5172556dd_0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f5172556dd_0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f5172556dd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f5172556dd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f5172556dd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f5172556dd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f5172556dd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f5172556dd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f5172556dd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f5172556dd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f5172556dd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f5172556dd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f5172556dd_0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f5172556dd_0_2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f5172556dd_1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f5172556dd_1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125" y="0"/>
            <a:ext cx="9144250" cy="4398100"/>
          </a:xfrm>
          <a:custGeom>
            <a:avLst/>
            <a:gdLst/>
            <a:ahLst/>
            <a:cxnLst/>
            <a:rect l="l" t="t" r="r" b="b"/>
            <a:pathLst>
              <a:path w="365770" h="175924" extrusionOk="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11700" y="1878560"/>
            <a:ext cx="4242600" cy="73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 txBox="1">
            <a:spLocks noGrp="1"/>
          </p:cNvSpPr>
          <p:nvPr>
            <p:ph type="title" hasCustomPrompt="1"/>
          </p:nvPr>
        </p:nvSpPr>
        <p:spPr>
          <a:xfrm>
            <a:off x="311750" y="831175"/>
            <a:ext cx="5334900" cy="12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6" name="Google Shape;56;p11"/>
          <p:cNvSpPr txBox="1">
            <a:spLocks noGrp="1"/>
          </p:cNvSpPr>
          <p:nvPr>
            <p:ph type="body" idx="1"/>
          </p:nvPr>
        </p:nvSpPr>
        <p:spPr>
          <a:xfrm>
            <a:off x="311700" y="2121425"/>
            <a:ext cx="5334900" cy="9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0" y="48099"/>
            <a:ext cx="9144250" cy="4398100"/>
          </a:xfrm>
          <a:custGeom>
            <a:avLst/>
            <a:gdLst/>
            <a:ahLst/>
            <a:cxnLst/>
            <a:rect l="l" t="t" r="r" b="b"/>
            <a:pathLst>
              <a:path w="365770" h="175924" extrusionOk="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6" name="Google Shape;16;p3"/>
          <p:cNvSpPr/>
          <p:nvPr/>
        </p:nvSpPr>
        <p:spPr>
          <a:xfrm>
            <a:off x="0" y="0"/>
            <a:ext cx="9144250" cy="4398100"/>
          </a:xfrm>
          <a:custGeom>
            <a:avLst/>
            <a:gdLst/>
            <a:ahLst/>
            <a:cxnLst/>
            <a:rect l="l" t="t" r="r" b="b"/>
            <a:pathLst>
              <a:path w="365770" h="175924" extrusionOk="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>
            <a:off x="0" y="0"/>
            <a:ext cx="4314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4"/>
          <p:cNvSpPr/>
          <p:nvPr/>
        </p:nvSpPr>
        <p:spPr>
          <a:xfrm>
            <a:off x="0" y="44125"/>
            <a:ext cx="4313625" cy="4399375"/>
          </a:xfrm>
          <a:custGeom>
            <a:avLst/>
            <a:gdLst/>
            <a:ahLst/>
            <a:cxnLst/>
            <a:rect l="l" t="t" r="r" b="b"/>
            <a:pathLst>
              <a:path w="172545" h="175975" extrusionOk="0">
                <a:moveTo>
                  <a:pt x="0" y="157"/>
                </a:moveTo>
                <a:lnTo>
                  <a:pt x="172419" y="0"/>
                </a:lnTo>
                <a:lnTo>
                  <a:pt x="172545" y="126541"/>
                </a:lnTo>
                <a:lnTo>
                  <a:pt x="0" y="1759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2" name="Google Shape;22;p4"/>
          <p:cNvSpPr/>
          <p:nvPr/>
        </p:nvSpPr>
        <p:spPr>
          <a:xfrm>
            <a:off x="-125" y="0"/>
            <a:ext cx="4316900" cy="4395600"/>
          </a:xfrm>
          <a:custGeom>
            <a:avLst/>
            <a:gdLst/>
            <a:ahLst/>
            <a:cxnLst/>
            <a:rect l="l" t="t" r="r" b="b"/>
            <a:pathLst>
              <a:path w="172676" h="175824" extrusionOk="0">
                <a:moveTo>
                  <a:pt x="0" y="6"/>
                </a:moveTo>
                <a:lnTo>
                  <a:pt x="172676" y="0"/>
                </a:lnTo>
                <a:lnTo>
                  <a:pt x="172562" y="126442"/>
                </a:lnTo>
                <a:lnTo>
                  <a:pt x="0" y="17582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311700" y="1505700"/>
            <a:ext cx="3999900" cy="30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2"/>
          </p:nvPr>
        </p:nvSpPr>
        <p:spPr>
          <a:xfrm>
            <a:off x="4832400" y="1505700"/>
            <a:ext cx="3999900" cy="30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/>
          <p:nvPr/>
        </p:nvSpPr>
        <p:spPr>
          <a:xfrm>
            <a:off x="0" y="0"/>
            <a:ext cx="37644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127500" cy="18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1"/>
          </p:nvPr>
        </p:nvSpPr>
        <p:spPr>
          <a:xfrm>
            <a:off x="311700" y="2390650"/>
            <a:ext cx="3127500" cy="22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 txBox="1">
            <a:spLocks noGrp="1"/>
          </p:cNvSpPr>
          <p:nvPr>
            <p:ph type="title"/>
          </p:nvPr>
        </p:nvSpPr>
        <p:spPr>
          <a:xfrm>
            <a:off x="311675" y="798600"/>
            <a:ext cx="6247800" cy="354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title"/>
          </p:nvPr>
        </p:nvSpPr>
        <p:spPr>
          <a:xfrm>
            <a:off x="311300" y="500925"/>
            <a:ext cx="3704400" cy="20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subTitle" idx="1"/>
          </p:nvPr>
        </p:nvSpPr>
        <p:spPr>
          <a:xfrm>
            <a:off x="304800" y="2626725"/>
            <a:ext cx="3704400" cy="9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body" idx="2"/>
          </p:nvPr>
        </p:nvSpPr>
        <p:spPr>
          <a:xfrm>
            <a:off x="4879025" y="500925"/>
            <a:ext cx="3954000" cy="411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/>
          <p:nvPr/>
        </p:nvSpPr>
        <p:spPr>
          <a:xfrm>
            <a:off x="0" y="4369000"/>
            <a:ext cx="9144000" cy="774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10"/>
          <p:cNvSpPr txBox="1">
            <a:spLocks noGrp="1"/>
          </p:cNvSpPr>
          <p:nvPr>
            <p:ph type="body" idx="1"/>
          </p:nvPr>
        </p:nvSpPr>
        <p:spPr>
          <a:xfrm>
            <a:off x="311700" y="4521400"/>
            <a:ext cx="7979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Merriweather"/>
              <a:buNone/>
              <a:defRPr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</a:lstStyle>
          <a:p>
            <a:endParaRPr/>
          </a:p>
        </p:txBody>
      </p:sp>
      <p:sp>
        <p:nvSpPr>
          <p:cNvPr id="53" name="Google Shape;5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paradigm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●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4a"/><Relationship Id="rId13" Type="http://schemas.openxmlformats.org/officeDocument/2006/relationships/image" Target="../media/image1.png"/><Relationship Id="rId3" Type="http://schemas.microsoft.com/office/2007/relationships/media" Target="../media/media3.m4a"/><Relationship Id="rId7" Type="http://schemas.microsoft.com/office/2007/relationships/media" Target="../media/media5.m4a"/><Relationship Id="rId12" Type="http://schemas.openxmlformats.org/officeDocument/2006/relationships/notesSlide" Target="../notesSlides/notesSlide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audio" Target="../media/media4.m4a"/><Relationship Id="rId11" Type="http://schemas.openxmlformats.org/officeDocument/2006/relationships/slideLayout" Target="../slideLayouts/slideLayout3.xml"/><Relationship Id="rId5" Type="http://schemas.microsoft.com/office/2007/relationships/media" Target="../media/media4.m4a"/><Relationship Id="rId10" Type="http://schemas.microsoft.com/office/2007/relationships/media" Target="../media/media6.m4a"/><Relationship Id="rId4" Type="http://schemas.openxmlformats.org/officeDocument/2006/relationships/audio" Target="../media/media3.m4a"/><Relationship Id="rId9" Type="http://schemas.openxmlformats.org/officeDocument/2006/relationships/audio" Target="NUL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6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3"/>
          <p:cNvSpPr txBox="1">
            <a:spLocks noGrp="1"/>
          </p:cNvSpPr>
          <p:nvPr>
            <p:ph type="ctr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/>
              <a:t>Design</a:t>
            </a:r>
            <a:endParaRPr sz="4500"/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1"/>
          </p:nvPr>
        </p:nvSpPr>
        <p:spPr>
          <a:xfrm>
            <a:off x="311700" y="1822216"/>
            <a:ext cx="4242600" cy="13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sdmay22-42</a:t>
            </a:r>
            <a:endParaRPr sz="1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Team: Jason Grunklee, Freedom Clark, Animesh Shrouti, Chimzim Ogbondah, Tzu-Chien Liu, and Robert Wedan</a:t>
            </a:r>
            <a:endParaRPr sz="140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3840AD9-E65E-4FD0-AA9C-777DE9088D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9659" y="429897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13"/>
    </mc:Choice>
    <mc:Fallback xmlns="">
      <p:transition spd="slow" advTm="68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2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Functionality and Areas of Concern</a:t>
            </a:r>
            <a:endParaRPr/>
          </a:p>
        </p:txBody>
      </p:sp>
      <p:sp>
        <p:nvSpPr>
          <p:cNvPr id="127" name="Google Shape;127;p22"/>
          <p:cNvSpPr txBox="1">
            <a:spLocks noGrp="1"/>
          </p:cNvSpPr>
          <p:nvPr>
            <p:ph type="body" idx="1"/>
          </p:nvPr>
        </p:nvSpPr>
        <p:spPr>
          <a:xfrm>
            <a:off x="311700" y="1505700"/>
            <a:ext cx="3999900" cy="30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Functions and performance</a:t>
            </a:r>
            <a:endParaRPr sz="1800"/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800"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How our product meeting functional and non-function project requirements</a:t>
            </a:r>
            <a:endParaRPr sz="1800"/>
          </a:p>
        </p:txBody>
      </p:sp>
      <p:sp>
        <p:nvSpPr>
          <p:cNvPr id="128" name="Google Shape;128;p22"/>
          <p:cNvSpPr txBox="1">
            <a:spLocks noGrp="1"/>
          </p:cNvSpPr>
          <p:nvPr>
            <p:ph type="body" idx="2"/>
          </p:nvPr>
        </p:nvSpPr>
        <p:spPr>
          <a:xfrm>
            <a:off x="4832400" y="1505700"/>
            <a:ext cx="3999900" cy="30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Plethora of key decisions</a:t>
            </a:r>
            <a:endParaRPr sz="1800"/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800"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Minimal team experience</a:t>
            </a:r>
            <a:endParaRPr sz="1800"/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800"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Steps forward</a:t>
            </a:r>
            <a:endParaRPr sz="180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6C07A5F-4EB6-4A48-9AF0-0892A26BC8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0718" y="42771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142"/>
    </mc:Choice>
    <mc:Fallback xmlns="">
      <p:transition spd="slow" advTm="801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1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Design Context</a:t>
            </a:r>
            <a:endParaRPr/>
          </a:p>
        </p:txBody>
      </p:sp>
      <p:sp>
        <p:nvSpPr>
          <p:cNvPr id="71" name="Google Shape;71;p14"/>
          <p:cNvSpPr txBox="1">
            <a:spLocks noGrp="1"/>
          </p:cNvSpPr>
          <p:nvPr>
            <p:ph type="body" idx="1"/>
          </p:nvPr>
        </p:nvSpPr>
        <p:spPr>
          <a:xfrm>
            <a:off x="4336875" y="339625"/>
            <a:ext cx="4650300" cy="454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Public health, safety, and welfare</a:t>
            </a:r>
            <a:endParaRPr sz="1800"/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800"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Global, cultural, and social</a:t>
            </a:r>
            <a:endParaRPr sz="1800"/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800"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Environmental </a:t>
            </a:r>
            <a:endParaRPr sz="1800"/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800"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Economic</a:t>
            </a:r>
            <a:endParaRPr sz="1800"/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40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40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25F2107-D7D7-451C-BAE7-3D20FE8A0C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6825" y="4337775"/>
            <a:ext cx="609600" cy="6096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ED4A996-9D42-4B9D-8197-98EADC5A791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688507" y="339625"/>
            <a:ext cx="609600" cy="6096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58931F4-8DAE-4C13-B0E4-F291E5F42E8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688507" y="1308400"/>
            <a:ext cx="609600" cy="6096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832F760-90CC-4BBC-B79B-08E6A21CF24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688507" y="2262164"/>
            <a:ext cx="609600" cy="6096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0FB0047-09FE-4A35-9ACF-9B75C722BA82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>
                  <p14:trim end="6171.5532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660249" y="316630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45"/>
    </mc:Choice>
    <mc:Fallback xmlns="">
      <p:transition spd="slow" advTm="158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845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50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0847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82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9131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716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82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686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5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User Needs</a:t>
            </a:r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body" idx="1"/>
          </p:nvPr>
        </p:nvSpPr>
        <p:spPr>
          <a:xfrm>
            <a:off x="4310750" y="500925"/>
            <a:ext cx="4702800" cy="17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User needs statement</a:t>
            </a:r>
            <a:endParaRPr sz="1800"/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800"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Client needs statement</a:t>
            </a:r>
            <a:endParaRPr sz="1800"/>
          </a:p>
        </p:txBody>
      </p:sp>
      <p:pic>
        <p:nvPicPr>
          <p:cNvPr id="78" name="Google Shape;78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03825" y="2233730"/>
            <a:ext cx="4509725" cy="2617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931DB52-B7ED-42DC-98C5-4A9348D272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0172" y="424177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358"/>
    </mc:Choice>
    <mc:Fallback xmlns="">
      <p:transition spd="slow" advTm="453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3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6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Prior Work/Solutions</a:t>
            </a:r>
            <a:endParaRPr/>
          </a:p>
        </p:txBody>
      </p:sp>
      <p:sp>
        <p:nvSpPr>
          <p:cNvPr id="84" name="Google Shape;84;p16"/>
          <p:cNvSpPr txBox="1"/>
          <p:nvPr/>
        </p:nvSpPr>
        <p:spPr>
          <a:xfrm>
            <a:off x="311725" y="1949550"/>
            <a:ext cx="4407300" cy="189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oboto"/>
              <a:buChar char="●"/>
            </a:pPr>
            <a:r>
              <a:rPr lang="en"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Systems like ours currently exist in the agricultural field</a:t>
            </a:r>
            <a:endParaRPr sz="16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oboto"/>
              <a:buChar char="●"/>
            </a:pPr>
            <a:r>
              <a:rPr lang="en"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Advantages of our system</a:t>
            </a:r>
            <a:endParaRPr sz="16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oboto"/>
              <a:buChar char="●"/>
            </a:pPr>
            <a:r>
              <a:rPr lang="en"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Disadvantages of our system</a:t>
            </a:r>
            <a:endParaRPr sz="16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85" name="Google Shape;85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36538" y="1663013"/>
            <a:ext cx="3907463" cy="2604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7AB6C54-008A-4EE9-92D3-428302B3A9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2092" y="4424093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178"/>
    </mc:Choice>
    <mc:Fallback xmlns="">
      <p:transition spd="slow" advTm="351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7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Technical Complexity</a:t>
            </a:r>
            <a:endParaRPr/>
          </a:p>
        </p:txBody>
      </p:sp>
      <p:sp>
        <p:nvSpPr>
          <p:cNvPr id="91" name="Google Shape;91;p17"/>
          <p:cNvSpPr txBox="1">
            <a:spLocks noGrp="1"/>
          </p:cNvSpPr>
          <p:nvPr>
            <p:ph type="body" idx="1"/>
          </p:nvPr>
        </p:nvSpPr>
        <p:spPr>
          <a:xfrm>
            <a:off x="4644675" y="500925"/>
            <a:ext cx="4166400" cy="280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Complexity through subsections and need for component cohesiveness</a:t>
            </a:r>
            <a:endParaRPr sz="1800"/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800"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Complexity through challenging industry standards</a:t>
            </a:r>
            <a:endParaRPr sz="180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D64058F-1AB9-40A2-AAF4-1257893DF8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6650" y="4560112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455"/>
    </mc:Choice>
    <mc:Fallback xmlns="">
      <p:transition spd="slow" advTm="364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Design Decisions</a:t>
            </a:r>
            <a:endParaRPr/>
          </a:p>
        </p:txBody>
      </p:sp>
      <p:sp>
        <p:nvSpPr>
          <p:cNvPr id="97" name="Google Shape;97;p18"/>
          <p:cNvSpPr txBox="1">
            <a:spLocks noGrp="1"/>
          </p:cNvSpPr>
          <p:nvPr>
            <p:ph type="body" idx="1"/>
          </p:nvPr>
        </p:nvSpPr>
        <p:spPr>
          <a:xfrm>
            <a:off x="4323800" y="209000"/>
            <a:ext cx="4702800" cy="49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Selecting the right commercially available robot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Selecting the right commercially available NDIR sensor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Choosing what drilling mechanism will we use to push the sensor into the ground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Deciding how will we attach the sensor to the drilling mechanism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How will we attach the drilling mechanism to the robot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How do we account for the torque of the drill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How will we send data from the robot to the user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How will we design the user interface to be accessible by the user</a:t>
            </a:r>
            <a:endParaRPr sz="1600"/>
          </a:p>
          <a:p>
            <a:pPr marL="457200" lvl="0" indent="-249237" algn="l" rtl="0">
              <a:spcBef>
                <a:spcPts val="0"/>
              </a:spcBef>
              <a:spcAft>
                <a:spcPts val="0"/>
              </a:spcAft>
              <a:buSzPts val="325"/>
              <a:buChar char="●"/>
            </a:pPr>
            <a:endParaRPr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2BA71C9-CD66-4296-8630-C6678D0D09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0717" y="433777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841"/>
    </mc:Choice>
    <mc:Fallback xmlns="">
      <p:transition spd="slow" advTm="338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9"/>
          <p:cNvSpPr txBox="1">
            <a:spLocks noGrp="1"/>
          </p:cNvSpPr>
          <p:nvPr>
            <p:ph type="title"/>
          </p:nvPr>
        </p:nvSpPr>
        <p:spPr>
          <a:xfrm>
            <a:off x="311750" y="831175"/>
            <a:ext cx="5334900" cy="12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/>
              <a:t>Ideation</a:t>
            </a:r>
            <a:endParaRPr sz="6000"/>
          </a:p>
        </p:txBody>
      </p:sp>
      <p:sp>
        <p:nvSpPr>
          <p:cNvPr id="103" name="Google Shape;103;p19"/>
          <p:cNvSpPr txBox="1">
            <a:spLocks noGrp="1"/>
          </p:cNvSpPr>
          <p:nvPr>
            <p:ph type="body" idx="1"/>
          </p:nvPr>
        </p:nvSpPr>
        <p:spPr>
          <a:xfrm>
            <a:off x="311700" y="2121425"/>
            <a:ext cx="5334900" cy="9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0000" lnSpcReduction="20000"/>
          </a:bodyPr>
          <a:lstStyle/>
          <a:p>
            <a:pPr marL="457200" lvl="0" indent="-334327" algn="l" rtl="0"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en" sz="1800"/>
              <a:t>Considerations for selecting the perfect robot</a:t>
            </a:r>
            <a:endParaRPr sz="1800"/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1800"/>
              <a:t>Price, programmability, dimensions, weight, payload, speed, and battery life of the robot</a:t>
            </a:r>
            <a:endParaRPr sz="1800"/>
          </a:p>
        </p:txBody>
      </p:sp>
      <p:pic>
        <p:nvPicPr>
          <p:cNvPr id="104" name="Google Shape;104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3375" y="3471588"/>
            <a:ext cx="1895475" cy="141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53575" y="474888"/>
            <a:ext cx="2295525" cy="112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811775" y="2008275"/>
            <a:ext cx="2379117" cy="112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989750" y="3638275"/>
            <a:ext cx="2495550" cy="108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826188" y="3544662"/>
            <a:ext cx="2350292" cy="127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C83C4A3-A2C3-47B2-8239-4DE8E765C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57838" y="428121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42"/>
    </mc:Choice>
    <mc:Fallback xmlns="">
      <p:transition spd="slow" advTm="240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0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Decision-Making and Trade-Offs</a:t>
            </a:r>
            <a:endParaRPr/>
          </a:p>
        </p:txBody>
      </p:sp>
      <p:sp>
        <p:nvSpPr>
          <p:cNvPr id="114" name="Google Shape;114;p20"/>
          <p:cNvSpPr txBox="1">
            <a:spLocks noGrp="1"/>
          </p:cNvSpPr>
          <p:nvPr>
            <p:ph type="body" idx="1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Understanding trade offs between competing robots</a:t>
            </a:r>
            <a:endParaRPr sz="1800"/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800"/>
          </a:p>
          <a:p>
            <a:pPr marL="457200" lvl="0" indent="-3429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Making decisions in the best interest of the whole system</a:t>
            </a:r>
            <a:endParaRPr sz="180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>
              <a:solidFill>
                <a:srgbClr val="9E9E9E"/>
              </a:solidFill>
            </a:endParaRPr>
          </a:p>
        </p:txBody>
      </p:sp>
      <p:pic>
        <p:nvPicPr>
          <p:cNvPr id="2" name="D-M and T-O">
            <a:hlinkClick r:id="" action="ppaction://media"/>
            <a:extLst>
              <a:ext uri="{FF2B5EF4-FFF2-40B4-BE49-F238E27FC236}">
                <a16:creationId xmlns:a16="http://schemas.microsoft.com/office/drawing/2014/main" id="{B08FC656-3E45-4747-86B8-737050306D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2925" y="433777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77"/>
    </mc:Choice>
    <mc:Fallback xmlns="">
      <p:transition spd="slow" advTm="209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1"/>
          <p:cNvSpPr txBox="1">
            <a:spLocks noGrp="1"/>
          </p:cNvSpPr>
          <p:nvPr>
            <p:ph type="title"/>
          </p:nvPr>
        </p:nvSpPr>
        <p:spPr>
          <a:xfrm>
            <a:off x="311300" y="500925"/>
            <a:ext cx="3704400" cy="20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Design Visual and Description</a:t>
            </a:r>
            <a:endParaRPr/>
          </a:p>
        </p:txBody>
      </p:sp>
      <p:sp>
        <p:nvSpPr>
          <p:cNvPr id="120" name="Google Shape;120;p21"/>
          <p:cNvSpPr txBox="1">
            <a:spLocks noGrp="1"/>
          </p:cNvSpPr>
          <p:nvPr>
            <p:ph type="subTitle" idx="1"/>
          </p:nvPr>
        </p:nvSpPr>
        <p:spPr>
          <a:xfrm>
            <a:off x="304800" y="1724025"/>
            <a:ext cx="3704400" cy="28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560"/>
              <a:t>Our current design will look something like this. A land roaming vehicle with a drilling mechanism that has a sensor attached to receive data. It will move from point to point using a navigation unit that will use GPS. The data collected from the robot will then be sent to the user using the established communication module. The robot and sensor will be a commercially available and purchased using the allotted budget. The drilling apparatus will also be commercially available and will be held using an attached arm.</a:t>
            </a:r>
            <a:endParaRPr sz="1560"/>
          </a:p>
        </p:txBody>
      </p:sp>
      <p:pic>
        <p:nvPicPr>
          <p:cNvPr id="121" name="Google Shape;121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000" y="1235089"/>
            <a:ext cx="4579775" cy="2673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Design Visual">
            <a:hlinkClick r:id="" action="ppaction://media"/>
            <a:extLst>
              <a:ext uri="{FF2B5EF4-FFF2-40B4-BE49-F238E27FC236}">
                <a16:creationId xmlns:a16="http://schemas.microsoft.com/office/drawing/2014/main" id="{B33A4494-4DD2-4358-AB55-D296EC4ECE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15255" y="433777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121"/>
    </mc:Choice>
    <mc:Fallback xmlns="">
      <p:transition spd="slow" advTm="331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aradigm">
  <a:themeElements>
    <a:clrScheme name="Paradigm">
      <a:dk1>
        <a:srgbClr val="31394D"/>
      </a:dk1>
      <a:lt1>
        <a:srgbClr val="FFFFFF"/>
      </a:lt1>
      <a:dk2>
        <a:srgbClr val="666666"/>
      </a:dk2>
      <a:lt2>
        <a:srgbClr val="626B73"/>
      </a:lt2>
      <a:accent1>
        <a:srgbClr val="002F4A"/>
      </a:accent1>
      <a:accent2>
        <a:srgbClr val="D9C4B1"/>
      </a:accent2>
      <a:accent3>
        <a:srgbClr val="EDE3DA"/>
      </a:accent3>
      <a:accent4>
        <a:srgbClr val="B85741"/>
      </a:accent4>
      <a:accent5>
        <a:srgbClr val="009384"/>
      </a:accent5>
      <a:accent6>
        <a:srgbClr val="D0F6FF"/>
      </a:accent6>
      <a:hlink>
        <a:srgbClr val="009384"/>
      </a:hlink>
      <a:folHlink>
        <a:srgbClr val="00938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335</Words>
  <Application>Microsoft Office PowerPoint</Application>
  <PresentationFormat>On-screen Show (16:9)</PresentationFormat>
  <Paragraphs>53</Paragraphs>
  <Slides>10</Slides>
  <Notes>10</Notes>
  <HiddenSlides>0</HiddenSlides>
  <MMClips>14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Roboto</vt:lpstr>
      <vt:lpstr>Arial</vt:lpstr>
      <vt:lpstr>Merriweather</vt:lpstr>
      <vt:lpstr>Paradigm</vt:lpstr>
      <vt:lpstr>Design</vt:lpstr>
      <vt:lpstr>Design Context</vt:lpstr>
      <vt:lpstr>User Needs</vt:lpstr>
      <vt:lpstr>Prior Work/Solutions</vt:lpstr>
      <vt:lpstr>Technical Complexity</vt:lpstr>
      <vt:lpstr>Design Decisions</vt:lpstr>
      <vt:lpstr>Ideation</vt:lpstr>
      <vt:lpstr>Decision-Making and Trade-Offs</vt:lpstr>
      <vt:lpstr>Design Visual and Description</vt:lpstr>
      <vt:lpstr>Functionality and Areas of Concern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Design</dc:title>
  <dc:creator>Robert Wedan</dc:creator>
  <cp:lastModifiedBy>Robert Wedan</cp:lastModifiedBy>
  <cp:revision>3</cp:revision>
  <dcterms:modified xsi:type="dcterms:W3CDTF">2021-10-18T02:28:06Z</dcterms:modified>
</cp:coreProperties>
</file>